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3-15T02:00:01.207" idx="1">
    <p:pos x="6478" y="3239"/>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7D7C5898-B4FB-434A-80B6-D90A6C9986E0}" type="datetime">
              <a:rPr lang="en-US" sz="1200" b="0" strike="noStrike" spc="-1">
                <a:solidFill>
                  <a:srgbClr val="8B8B8B"/>
                </a:solidFill>
                <a:latin typeface="Calibri"/>
              </a:rPr>
              <a:t>8/18/2022</a:t>
            </a:fld>
            <a:endParaRPr lang="en-IN"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383B476-6622-4217-ABAA-0099589DE2AF}" type="slidenum">
              <a:rPr lang="en-US" sz="1200" b="0" strike="noStrike" spc="-1">
                <a:solidFill>
                  <a:srgbClr val="8B8B8B"/>
                </a:solidFill>
                <a:latin typeface="Calibri"/>
              </a:rPr>
              <a:t>‹#›</a:t>
            </a:fld>
            <a:endParaRPr lang="en-IN"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E4624F51-A40C-4853-B46C-8FAA4160B3D5}" type="datetime">
              <a:rPr lang="en-US" sz="1200" b="0" strike="noStrike" spc="-1">
                <a:solidFill>
                  <a:srgbClr val="8B8B8B"/>
                </a:solidFill>
                <a:latin typeface="Calibri"/>
              </a:rPr>
              <a:t>8/18/2022</a:t>
            </a:fld>
            <a:endParaRPr lang="en-IN"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21DB3950-BD90-4A2E-98D8-ADB0D6DAA59D}" type="slidenum">
              <a:rPr lang="en-US" sz="1200" b="0" strike="noStrike" spc="-1">
                <a:solidFill>
                  <a:srgbClr val="8B8B8B"/>
                </a:solidFill>
                <a:latin typeface="Calibri"/>
              </a:rPr>
              <a:t>‹#›</a:t>
            </a:fld>
            <a:endParaRPr lang="en-IN"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83"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C9566DD2-6448-4B65-B013-583967944EE0}" type="datetime">
              <a:rPr lang="en-US" sz="1200" b="0" strike="noStrike" spc="-1">
                <a:solidFill>
                  <a:srgbClr val="8B8B8B"/>
                </a:solidFill>
                <a:latin typeface="Calibri"/>
              </a:rPr>
              <a:t>8/18/2022</a:t>
            </a:fld>
            <a:endParaRPr lang="en-IN" sz="1200" b="0" strike="noStrike" spc="-1">
              <a:latin typeface="Times New Roman"/>
            </a:endParaRPr>
          </a:p>
        </p:txBody>
      </p:sp>
      <p:sp>
        <p:nvSpPr>
          <p:cNvPr id="84" name="PlaceHolder 3"/>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85"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BD1F61FE-E975-4CE3-BE38-2471EAC15E30}" type="slidenum">
              <a:rPr lang="en-US" sz="1200" b="0" strike="noStrike" spc="-1">
                <a:solidFill>
                  <a:srgbClr val="8B8B8B"/>
                </a:solidFill>
                <a:latin typeface="Calibri"/>
              </a:rPr>
              <a:t>‹#›</a:t>
            </a:fld>
            <a:endParaRPr lang="en-IN" sz="1200" b="0" strike="noStrike" spc="-1">
              <a:latin typeface="Times New Roman"/>
            </a:endParaRPr>
          </a:p>
        </p:txBody>
      </p:sp>
      <p:sp>
        <p:nvSpPr>
          <p:cNvPr id="8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9.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123" name="Picture 5"/>
          <p:cNvPicPr/>
          <p:nvPr/>
        </p:nvPicPr>
        <p:blipFill>
          <a:blip r:embed="rId2"/>
          <a:stretch/>
        </p:blipFill>
        <p:spPr>
          <a:xfrm>
            <a:off x="1027440" y="0"/>
            <a:ext cx="2325240" cy="2325240"/>
          </a:xfrm>
          <a:prstGeom prst="rect">
            <a:avLst/>
          </a:prstGeom>
          <a:ln>
            <a:noFill/>
          </a:ln>
        </p:spPr>
      </p:pic>
      <p:sp>
        <p:nvSpPr>
          <p:cNvPr id="124" name="CustomShape 1"/>
          <p:cNvSpPr/>
          <p:nvPr/>
        </p:nvSpPr>
        <p:spPr>
          <a:xfrm>
            <a:off x="89640" y="2380320"/>
            <a:ext cx="9043158" cy="4061197"/>
          </a:xfrm>
          <a:prstGeom prst="rect">
            <a:avLst/>
          </a:prstGeom>
          <a:solidFill>
            <a:srgbClr val="3B3B3B"/>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600" b="0" strike="noStrike" spc="-1" dirty="0">
                <a:solidFill>
                  <a:srgbClr val="FF6600"/>
                </a:solidFill>
                <a:latin typeface="Calibri"/>
              </a:rPr>
              <a:t>Exploratory Data Analysis</a:t>
            </a:r>
            <a:endParaRPr lang="en-IN" sz="6600" b="0" strike="noStrike" spc="-1" dirty="0">
              <a:latin typeface="Arial"/>
            </a:endParaRPr>
          </a:p>
          <a:p>
            <a:pPr>
              <a:lnSpc>
                <a:spcPct val="100000"/>
              </a:lnSpc>
            </a:pPr>
            <a:r>
              <a:rPr lang="en-US" sz="4000" b="1" strike="noStrike" spc="-1" dirty="0">
                <a:solidFill>
                  <a:srgbClr val="E7E6E6"/>
                </a:solidFill>
                <a:latin typeface="Lato Extended"/>
              </a:rPr>
              <a:t>G2M insight for Cab Investment firm</a:t>
            </a:r>
            <a:endParaRPr lang="en-IN" sz="4000" b="0" strike="noStrike" spc="-1" dirty="0">
              <a:latin typeface="Arial"/>
            </a:endParaRPr>
          </a:p>
          <a:p>
            <a:pPr>
              <a:lnSpc>
                <a:spcPct val="100000"/>
              </a:lnSpc>
            </a:pPr>
            <a:endParaRPr lang="en-IN" sz="4000" b="0" strike="noStrike" spc="-1" dirty="0">
              <a:latin typeface="Arial"/>
            </a:endParaRPr>
          </a:p>
          <a:p>
            <a:pPr>
              <a:lnSpc>
                <a:spcPct val="100000"/>
              </a:lnSpc>
            </a:pPr>
            <a:r>
              <a:rPr lang="en-US" sz="2800" b="1" strike="noStrike" spc="-1" dirty="0">
                <a:solidFill>
                  <a:srgbClr val="FFFFFF"/>
                </a:solidFill>
                <a:latin typeface="Lato Extended"/>
              </a:rPr>
              <a:t>Name : </a:t>
            </a:r>
            <a:r>
              <a:rPr lang="en-US" sz="2800" b="1" spc="-1" dirty="0">
                <a:solidFill>
                  <a:srgbClr val="FFFFFF"/>
                </a:solidFill>
                <a:latin typeface="Lato Extended"/>
              </a:rPr>
              <a:t>Itohowo Charles</a:t>
            </a:r>
            <a:br>
              <a:rPr dirty="0"/>
            </a:br>
            <a:r>
              <a:rPr lang="en-US" sz="2800" b="1" strike="noStrike" spc="-1" dirty="0">
                <a:solidFill>
                  <a:srgbClr val="FFFFFF"/>
                </a:solidFill>
                <a:latin typeface="Lato Extended"/>
              </a:rPr>
              <a:t>Location: </a:t>
            </a:r>
            <a:r>
              <a:rPr lang="en-US" sz="2800" b="1" spc="-1" dirty="0">
                <a:solidFill>
                  <a:srgbClr val="FFFFFF"/>
                </a:solidFill>
                <a:latin typeface="Lato Extended"/>
              </a:rPr>
              <a:t>United Kingdom</a:t>
            </a:r>
            <a:br>
              <a:rPr dirty="0"/>
            </a:br>
            <a:r>
              <a:rPr lang="en-US" sz="2800" b="1" strike="noStrike" spc="-1" dirty="0">
                <a:solidFill>
                  <a:srgbClr val="FFFFFF"/>
                </a:solidFill>
                <a:latin typeface="Lato Extended"/>
              </a:rPr>
              <a:t>Team: Data Science</a:t>
            </a:r>
            <a:br>
              <a:rPr dirty="0"/>
            </a:br>
            <a:r>
              <a:rPr lang="en-US" sz="2800" b="1" strike="noStrike" spc="-1" dirty="0">
                <a:solidFill>
                  <a:srgbClr val="FFFFFF"/>
                </a:solidFill>
                <a:latin typeface="Lato Extended"/>
              </a:rPr>
              <a:t>Date: </a:t>
            </a:r>
            <a:r>
              <a:rPr lang="en-US" sz="2800" b="1" spc="-1" dirty="0">
                <a:solidFill>
                  <a:srgbClr val="FFFFFF"/>
                </a:solidFill>
                <a:latin typeface="Lato Extended"/>
              </a:rPr>
              <a:t>18</a:t>
            </a:r>
            <a:r>
              <a:rPr lang="en-US" sz="2800" b="1" strike="noStrike" spc="-1" dirty="0">
                <a:solidFill>
                  <a:srgbClr val="FFFFFF"/>
                </a:solidFill>
                <a:latin typeface="Lato Extended"/>
              </a:rPr>
              <a:t> August 2022</a:t>
            </a:r>
            <a:endParaRPr lang="en-IN" sz="2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Cab data with profit column</a:t>
            </a:r>
            <a:endParaRPr lang="en-US" sz="4400" b="0" strike="noStrike" spc="-1">
              <a:solidFill>
                <a:srgbClr val="000000"/>
              </a:solidFill>
              <a:latin typeface="Calibri"/>
            </a:endParaRPr>
          </a:p>
        </p:txBody>
      </p:sp>
      <p:pic>
        <p:nvPicPr>
          <p:cNvPr id="150" name="Picture 3"/>
          <p:cNvPicPr/>
          <p:nvPr/>
        </p:nvPicPr>
        <p:blipFill>
          <a:blip r:embed="rId2"/>
          <a:srcRect l="17280" t="61729" r="24020" b="16665"/>
          <a:stretch/>
        </p:blipFill>
        <p:spPr>
          <a:xfrm>
            <a:off x="838080" y="2681640"/>
            <a:ext cx="10334160" cy="21384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Column Information after joining Cab Data, Transaction ID, Customer ID &amp; City Tables</a:t>
            </a:r>
            <a:endParaRPr lang="en-US" sz="4400" b="0" strike="noStrike" spc="-1">
              <a:solidFill>
                <a:srgbClr val="000000"/>
              </a:solidFill>
              <a:latin typeface="Calibri"/>
            </a:endParaRPr>
          </a:p>
        </p:txBody>
      </p:sp>
      <p:pic>
        <p:nvPicPr>
          <p:cNvPr id="152" name="Picture 5"/>
          <p:cNvPicPr/>
          <p:nvPr/>
        </p:nvPicPr>
        <p:blipFill>
          <a:blip r:embed="rId2"/>
          <a:srcRect l="14673" t="46950" r="45864" b="9998"/>
          <a:stretch/>
        </p:blipFill>
        <p:spPr>
          <a:xfrm>
            <a:off x="2664000" y="2220120"/>
            <a:ext cx="6440040" cy="39517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Assumptions taken</a:t>
            </a:r>
            <a:endParaRPr lang="en-US" sz="4400" b="0" strike="noStrike" spc="-1">
              <a:solidFill>
                <a:srgbClr val="000000"/>
              </a:solidFill>
              <a:latin typeface="Calibri"/>
            </a:endParaRPr>
          </a:p>
        </p:txBody>
      </p:sp>
      <p:sp>
        <p:nvSpPr>
          <p:cNvPr id="154"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r>
              <a:rPr lang="en-US" sz="2800" b="0" strike="noStrike" spc="-1">
                <a:solidFill>
                  <a:srgbClr val="000000"/>
                </a:solidFill>
                <a:latin typeface="Calibri"/>
              </a:rPr>
              <a:t>We are analyzing the data based on the assumption that the Yellow cab is better than Pink Cab</a:t>
            </a:r>
          </a:p>
          <a:p>
            <a:pPr>
              <a:lnSpc>
                <a:spcPct val="90000"/>
              </a:lnSpc>
              <a:spcBef>
                <a:spcPts val="1001"/>
              </a:spcBef>
              <a:tabLst>
                <a:tab pos="0" algn="l"/>
              </a:tabLst>
            </a:pPr>
            <a:endParaRPr lang="en-US" sz="2800" b="0" strike="noStrike" spc="-1">
              <a:solidFill>
                <a:srgbClr val="000000"/>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838080" y="365040"/>
            <a:ext cx="10515240" cy="1325160"/>
          </a:xfrm>
          <a:prstGeom prst="rect">
            <a:avLst/>
          </a:prstGeom>
          <a:noFill/>
          <a:ln>
            <a:noFill/>
          </a:ln>
        </p:spPr>
        <p:txBody>
          <a:bodyPr anchor="ctr">
            <a:normAutofit fontScale="35000"/>
          </a:bodyPr>
          <a:lstStyle/>
          <a:p>
            <a:pPr>
              <a:lnSpc>
                <a:spcPct val="90000"/>
              </a:lnSpc>
            </a:pPr>
            <a:br/>
            <a:r>
              <a:rPr lang="en-US" sz="4400" b="1" strike="noStrike" spc="-1">
                <a:solidFill>
                  <a:srgbClr val="000000"/>
                </a:solidFill>
                <a:latin typeface="Calibri Light"/>
              </a:rPr>
              <a:t>Analysis-Profit earned being dependent on Company </a:t>
            </a:r>
            <a:br/>
            <a:endParaRPr lang="en-US" sz="4400" b="0" strike="noStrike" spc="-1">
              <a:solidFill>
                <a:srgbClr val="000000"/>
              </a:solidFill>
              <a:latin typeface="Calibri"/>
            </a:endParaRPr>
          </a:p>
        </p:txBody>
      </p:sp>
      <p:pic>
        <p:nvPicPr>
          <p:cNvPr id="156" name="Picture 3"/>
          <p:cNvPicPr/>
          <p:nvPr/>
        </p:nvPicPr>
        <p:blipFill>
          <a:blip r:embed="rId2"/>
          <a:srcRect l="20461" r="42602" b="20868"/>
          <a:stretch/>
        </p:blipFill>
        <p:spPr>
          <a:xfrm>
            <a:off x="5001840" y="1368000"/>
            <a:ext cx="4502160" cy="5426280"/>
          </a:xfrm>
          <a:prstGeom prst="rect">
            <a:avLst/>
          </a:prstGeom>
          <a:ln>
            <a:noFill/>
          </a:ln>
        </p:spPr>
      </p:pic>
      <p:pic>
        <p:nvPicPr>
          <p:cNvPr id="157" name="Picture 5"/>
          <p:cNvPicPr/>
          <p:nvPr/>
        </p:nvPicPr>
        <p:blipFill>
          <a:blip r:embed="rId3"/>
          <a:srcRect l="2608" t="17967" r="72844" b="37820"/>
          <a:stretch/>
        </p:blipFill>
        <p:spPr>
          <a:xfrm>
            <a:off x="432000" y="1332720"/>
            <a:ext cx="4502160" cy="5147280"/>
          </a:xfrm>
          <a:prstGeom prst="rect">
            <a:avLst/>
          </a:prstGeom>
          <a:ln>
            <a:noFill/>
          </a:ln>
        </p:spPr>
      </p:pic>
      <p:sp>
        <p:nvSpPr>
          <p:cNvPr id="158" name="CustomShape 2"/>
          <p:cNvSpPr/>
          <p:nvPr/>
        </p:nvSpPr>
        <p:spPr>
          <a:xfrm rot="10800000" flipH="1" flipV="1">
            <a:off x="9959400" y="2336760"/>
            <a:ext cx="1748880" cy="158220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The conclusion which can be drawn from  the graph that the Yellow Cab can be seen having more profit with New York with 27%  </a:t>
            </a:r>
            <a:endParaRPr lang="en-IN" sz="1400" b="0" strike="noStrike" spc="-1">
              <a:latin typeface="Arial"/>
            </a:endParaRPr>
          </a:p>
        </p:txBody>
      </p:sp>
      <p:pic>
        <p:nvPicPr>
          <p:cNvPr id="159" name="Picture 4"/>
          <p:cNvPicPr/>
          <p:nvPr/>
        </p:nvPicPr>
        <p:blipFill>
          <a:blip r:embed="rId4"/>
          <a:srcRect l="14998" t="49995" r="54994" b="15360"/>
          <a:stretch/>
        </p:blipFill>
        <p:spPr>
          <a:xfrm>
            <a:off x="8763120" y="4584240"/>
            <a:ext cx="3657240" cy="237492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838080" y="3254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Yearly Analysis of company</a:t>
            </a:r>
            <a:endParaRPr lang="en-US" sz="4400" b="0" strike="noStrike" spc="-1">
              <a:solidFill>
                <a:srgbClr val="000000"/>
              </a:solidFill>
              <a:latin typeface="Calibri"/>
            </a:endParaRPr>
          </a:p>
        </p:txBody>
      </p:sp>
      <p:pic>
        <p:nvPicPr>
          <p:cNvPr id="161" name="Picture 2"/>
          <p:cNvPicPr/>
          <p:nvPr/>
        </p:nvPicPr>
        <p:blipFill>
          <a:blip r:embed="rId2"/>
          <a:srcRect l="14998" t="49995" r="54994" b="15360"/>
          <a:stretch/>
        </p:blipFill>
        <p:spPr>
          <a:xfrm>
            <a:off x="696960" y="1928160"/>
            <a:ext cx="4867560" cy="3161160"/>
          </a:xfrm>
          <a:prstGeom prst="rect">
            <a:avLst/>
          </a:prstGeom>
          <a:ln>
            <a:noFill/>
          </a:ln>
        </p:spPr>
      </p:pic>
      <p:sp>
        <p:nvSpPr>
          <p:cNvPr id="162" name="CustomShape 2"/>
          <p:cNvSpPr/>
          <p:nvPr/>
        </p:nvSpPr>
        <p:spPr>
          <a:xfrm>
            <a:off x="1272240" y="5327280"/>
            <a:ext cx="417420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Average yearly profit  of the pink cab</a:t>
            </a:r>
            <a:endParaRPr lang="en-IN" sz="1800" b="0" strike="noStrike" spc="-1">
              <a:latin typeface="Arial"/>
            </a:endParaRPr>
          </a:p>
        </p:txBody>
      </p:sp>
      <p:pic>
        <p:nvPicPr>
          <p:cNvPr id="163" name="Picture 7"/>
          <p:cNvPicPr/>
          <p:nvPr/>
        </p:nvPicPr>
        <p:blipFill>
          <a:blip r:embed="rId3"/>
          <a:srcRect l="16465" t="58831" r="52549" b="6376"/>
          <a:stretch/>
        </p:blipFill>
        <p:spPr>
          <a:xfrm>
            <a:off x="6193800" y="2000880"/>
            <a:ext cx="4659120" cy="2942280"/>
          </a:xfrm>
          <a:prstGeom prst="rect">
            <a:avLst/>
          </a:prstGeom>
          <a:ln>
            <a:noFill/>
          </a:ln>
        </p:spPr>
      </p:pic>
      <p:sp>
        <p:nvSpPr>
          <p:cNvPr id="164" name="CustomShape 3"/>
          <p:cNvSpPr/>
          <p:nvPr/>
        </p:nvSpPr>
        <p:spPr>
          <a:xfrm>
            <a:off x="6828120" y="5327280"/>
            <a:ext cx="344844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Average Yearly profit of Yellow Cab</a:t>
            </a:r>
            <a:endParaRPr lang="en-IN" sz="1800" b="0" strike="noStrike" spc="-1">
              <a:latin typeface="Arial"/>
            </a:endParaRPr>
          </a:p>
        </p:txBody>
      </p:sp>
      <p:sp>
        <p:nvSpPr>
          <p:cNvPr id="165" name="CustomShape 4"/>
          <p:cNvSpPr/>
          <p:nvPr/>
        </p:nvSpPr>
        <p:spPr>
          <a:xfrm flipH="1">
            <a:off x="5019120" y="655920"/>
            <a:ext cx="4353120" cy="12618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166" name="CustomShape 5"/>
          <p:cNvSpPr/>
          <p:nvPr/>
        </p:nvSpPr>
        <p:spPr>
          <a:xfrm flipH="1">
            <a:off x="8756280" y="815040"/>
            <a:ext cx="933840" cy="11127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167" name="CustomShape 6"/>
          <p:cNvSpPr/>
          <p:nvPr/>
        </p:nvSpPr>
        <p:spPr>
          <a:xfrm>
            <a:off x="9501840" y="516960"/>
            <a:ext cx="2096640" cy="17362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Analysis of the two bar chart summarizes that the Yellow Cab has more yearly profit than the pink Cab </a:t>
            </a:r>
            <a:endParaRPr lang="en-IN" sz="1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 Travel frequency/Month</a:t>
            </a:r>
            <a:endParaRPr lang="en-US" sz="4400" b="0" strike="noStrike" spc="-1">
              <a:solidFill>
                <a:srgbClr val="000000"/>
              </a:solidFill>
              <a:latin typeface="Calibri"/>
            </a:endParaRPr>
          </a:p>
        </p:txBody>
      </p:sp>
      <p:pic>
        <p:nvPicPr>
          <p:cNvPr id="169" name="Picture 3"/>
          <p:cNvPicPr/>
          <p:nvPr/>
        </p:nvPicPr>
        <p:blipFill>
          <a:blip r:embed="rId2"/>
          <a:srcRect l="16140" t="31300" r="18069" b="19272"/>
          <a:stretch/>
        </p:blipFill>
        <p:spPr>
          <a:xfrm>
            <a:off x="509760" y="2146680"/>
            <a:ext cx="9478800" cy="4005000"/>
          </a:xfrm>
          <a:prstGeom prst="rect">
            <a:avLst/>
          </a:prstGeom>
          <a:ln>
            <a:noFill/>
          </a:ln>
        </p:spPr>
      </p:pic>
      <p:sp>
        <p:nvSpPr>
          <p:cNvPr id="170" name="CustomShape 2"/>
          <p:cNvSpPr/>
          <p:nvPr/>
        </p:nvSpPr>
        <p:spPr>
          <a:xfrm>
            <a:off x="9988920" y="2673720"/>
            <a:ext cx="1858320" cy="146196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Travel frequency per month shows more travel during the end of the year</a:t>
            </a:r>
            <a:endParaRPr lang="en-IN"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Analysis-Travel Frequency/Year</a:t>
            </a:r>
            <a:endParaRPr lang="en-US" sz="4400" b="0" strike="noStrike" spc="-1">
              <a:solidFill>
                <a:srgbClr val="000000"/>
              </a:solidFill>
              <a:latin typeface="Calibri"/>
            </a:endParaRPr>
          </a:p>
        </p:txBody>
      </p:sp>
      <p:pic>
        <p:nvPicPr>
          <p:cNvPr id="172" name="Picture 3"/>
          <p:cNvPicPr/>
          <p:nvPr/>
        </p:nvPicPr>
        <p:blipFill>
          <a:blip r:embed="rId2"/>
          <a:srcRect l="16872" t="39993" r="20187" b="6957"/>
          <a:stretch/>
        </p:blipFill>
        <p:spPr>
          <a:xfrm>
            <a:off x="729000" y="2136960"/>
            <a:ext cx="8951400" cy="4243680"/>
          </a:xfrm>
          <a:prstGeom prst="rect">
            <a:avLst/>
          </a:prstGeom>
          <a:ln>
            <a:noFill/>
          </a:ln>
        </p:spPr>
      </p:pic>
      <p:sp>
        <p:nvSpPr>
          <p:cNvPr id="173" name="CustomShape 2"/>
          <p:cNvSpPr/>
          <p:nvPr/>
        </p:nvSpPr>
        <p:spPr>
          <a:xfrm>
            <a:off x="9810000" y="2912040"/>
            <a:ext cx="1917720" cy="20106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The chart helps us to confirm that in 2017 there was maximum trips in comparison to Year 2016 and 2018.</a:t>
            </a:r>
            <a:endParaRPr lang="en-IN"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77000" y="238680"/>
            <a:ext cx="10876320" cy="145188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 -Cost of Trip by City and Company</a:t>
            </a:r>
            <a:endParaRPr lang="en-US" sz="4400" b="0" strike="noStrike" spc="-1">
              <a:solidFill>
                <a:srgbClr val="000000"/>
              </a:solidFill>
              <a:latin typeface="Calibri"/>
            </a:endParaRPr>
          </a:p>
        </p:txBody>
      </p:sp>
      <p:pic>
        <p:nvPicPr>
          <p:cNvPr id="175" name="Picture 2"/>
          <p:cNvPicPr/>
          <p:nvPr/>
        </p:nvPicPr>
        <p:blipFill>
          <a:blip r:embed="rId2"/>
          <a:srcRect l="2563" t="19598" r="48455" b="23871"/>
          <a:stretch/>
        </p:blipFill>
        <p:spPr>
          <a:xfrm>
            <a:off x="218520" y="1838880"/>
            <a:ext cx="4263480" cy="5058720"/>
          </a:xfrm>
          <a:prstGeom prst="rect">
            <a:avLst/>
          </a:prstGeom>
          <a:ln>
            <a:noFill/>
          </a:ln>
        </p:spPr>
      </p:pic>
      <p:pic>
        <p:nvPicPr>
          <p:cNvPr id="176" name="Picture 3"/>
          <p:cNvPicPr/>
          <p:nvPr/>
        </p:nvPicPr>
        <p:blipFill>
          <a:blip r:embed="rId2"/>
          <a:srcRect l="50636" t="13445" r="11793" b="23871"/>
          <a:stretch/>
        </p:blipFill>
        <p:spPr>
          <a:xfrm>
            <a:off x="4482720" y="1803960"/>
            <a:ext cx="4810320" cy="4646160"/>
          </a:xfrm>
          <a:prstGeom prst="rect">
            <a:avLst/>
          </a:prstGeom>
          <a:ln>
            <a:noFill/>
          </a:ln>
        </p:spPr>
      </p:pic>
      <p:sp>
        <p:nvSpPr>
          <p:cNvPr id="177" name="CustomShape 2"/>
          <p:cNvSpPr/>
          <p:nvPr/>
        </p:nvSpPr>
        <p:spPr>
          <a:xfrm>
            <a:off x="9432360" y="2792880"/>
            <a:ext cx="2096640" cy="136908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While comparing   City visit in relation to company record shows pink Cab with 23.6% of records and  Yellow Car with 76.4% .</a:t>
            </a:r>
            <a:endParaRPr lang="en-IN" sz="1400" b="0" strike="noStrike" spc="-1">
              <a:latin typeface="Arial"/>
            </a:endParaRPr>
          </a:p>
        </p:txBody>
      </p:sp>
      <p:pic>
        <p:nvPicPr>
          <p:cNvPr id="178" name="Picture 6"/>
          <p:cNvPicPr/>
          <p:nvPr/>
        </p:nvPicPr>
        <p:blipFill>
          <a:blip r:embed="rId3"/>
          <a:srcRect l="12226" t="26229" r="24344" b="7391"/>
          <a:stretch/>
        </p:blipFill>
        <p:spPr>
          <a:xfrm>
            <a:off x="8464680" y="4479840"/>
            <a:ext cx="3726720" cy="21938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Analysis-Payment Mode</a:t>
            </a:r>
            <a:endParaRPr lang="en-US" sz="4400" b="0" strike="noStrike" spc="-1">
              <a:solidFill>
                <a:srgbClr val="000000"/>
              </a:solidFill>
              <a:latin typeface="Calibri"/>
            </a:endParaRPr>
          </a:p>
        </p:txBody>
      </p:sp>
      <p:pic>
        <p:nvPicPr>
          <p:cNvPr id="180" name="Picture 3"/>
          <p:cNvPicPr/>
          <p:nvPr/>
        </p:nvPicPr>
        <p:blipFill>
          <a:blip r:embed="rId2"/>
          <a:srcRect l="16791" t="57673" r="53281" b="9855"/>
          <a:stretch/>
        </p:blipFill>
        <p:spPr>
          <a:xfrm>
            <a:off x="145080" y="2554200"/>
            <a:ext cx="5519880" cy="3368880"/>
          </a:xfrm>
          <a:prstGeom prst="rect">
            <a:avLst/>
          </a:prstGeom>
          <a:ln>
            <a:noFill/>
          </a:ln>
        </p:spPr>
      </p:pic>
      <p:sp>
        <p:nvSpPr>
          <p:cNvPr id="181" name="CustomShape 2"/>
          <p:cNvSpPr/>
          <p:nvPr/>
        </p:nvSpPr>
        <p:spPr>
          <a:xfrm>
            <a:off x="6589800" y="2713320"/>
            <a:ext cx="2822400" cy="11876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The payment mode analysis by both the Yellow and Pink Cab’s are equally distributed for cash and Card</a:t>
            </a:r>
            <a:endParaRPr lang="en-IN" sz="18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Analysis-Payment mode and Profit</a:t>
            </a:r>
            <a:endParaRPr lang="en-US" sz="4400" b="0" strike="noStrike" spc="-1">
              <a:solidFill>
                <a:srgbClr val="000000"/>
              </a:solidFill>
              <a:latin typeface="Calibri"/>
            </a:endParaRPr>
          </a:p>
        </p:txBody>
      </p:sp>
      <p:pic>
        <p:nvPicPr>
          <p:cNvPr id="183" name="Picture 3"/>
          <p:cNvPicPr/>
          <p:nvPr/>
        </p:nvPicPr>
        <p:blipFill>
          <a:blip r:embed="rId2"/>
          <a:srcRect l="15406" t="46369" r="52957" b="19853"/>
          <a:stretch/>
        </p:blipFill>
        <p:spPr>
          <a:xfrm>
            <a:off x="838080" y="2037600"/>
            <a:ext cx="7290360" cy="4377960"/>
          </a:xfrm>
          <a:prstGeom prst="rect">
            <a:avLst/>
          </a:prstGeom>
          <a:ln>
            <a:noFill/>
          </a:ln>
        </p:spPr>
      </p:pic>
      <p:sp>
        <p:nvSpPr>
          <p:cNvPr id="184" name="CustomShape 2"/>
          <p:cNvSpPr/>
          <p:nvPr/>
        </p:nvSpPr>
        <p:spPr>
          <a:xfrm>
            <a:off x="8517960" y="2584080"/>
            <a:ext cx="3011040" cy="91332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The analysis of Payment mode and profit for both the companies are equal</a:t>
            </a:r>
            <a:endParaRPr lang="en-IN"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rot="5400000">
            <a:off x="-561960" y="562320"/>
            <a:ext cx="6857640" cy="5732640"/>
          </a:xfrm>
          <a:prstGeom prst="rect">
            <a:avLst/>
          </a:prstGeom>
          <a:solidFill>
            <a:srgbClr val="3B3B3B"/>
          </a:solidFill>
          <a:ln>
            <a:noFill/>
          </a:ln>
        </p:spPr>
        <p:txBody>
          <a:bodyPr lIns="45720" tIns="91440" rIns="45720" bIns="91440">
            <a:noAutofit/>
          </a:bodyPr>
          <a:lstStyle/>
          <a:p>
            <a:pPr algn="ctr">
              <a:lnSpc>
                <a:spcPct val="90000"/>
              </a:lnSpc>
            </a:pPr>
            <a:br/>
            <a:br/>
            <a:br/>
            <a:r>
              <a:rPr lang="en-US" sz="6000" b="1" strike="noStrike" spc="-1">
                <a:solidFill>
                  <a:srgbClr val="FF6600"/>
                </a:solidFill>
                <a:latin typeface="Calibri Light"/>
              </a:rPr>
              <a:t>Agenda</a:t>
            </a:r>
            <a:endParaRPr lang="en-US" sz="6000" b="0" strike="noStrike" spc="-1">
              <a:solidFill>
                <a:srgbClr val="000000"/>
              </a:solidFill>
              <a:latin typeface="Calibri"/>
            </a:endParaRPr>
          </a:p>
        </p:txBody>
      </p:sp>
      <p:sp>
        <p:nvSpPr>
          <p:cNvPr id="126" name="TextShape 2"/>
          <p:cNvSpPr txBox="1"/>
          <p:nvPr/>
        </p:nvSpPr>
        <p:spPr>
          <a:xfrm rot="21568800">
            <a:off x="5536440" y="61560"/>
            <a:ext cx="6857640" cy="6458400"/>
          </a:xfrm>
          <a:prstGeom prst="rect">
            <a:avLst/>
          </a:prstGeom>
          <a:noFill/>
          <a:ln>
            <a:noFill/>
          </a:ln>
        </p:spPr>
        <p:txBody>
          <a:bodyPr lIns="45720" tIns="91440" rIns="45720" bIns="91440">
            <a:normAutofit/>
          </a:bodyPr>
          <a:lstStyle/>
          <a:p>
            <a:pPr algn="ctr">
              <a:lnSpc>
                <a:spcPct val="90000"/>
              </a:lnSpc>
              <a:spcBef>
                <a:spcPts val="1001"/>
              </a:spcBef>
              <a:tabLst>
                <a:tab pos="0" algn="l"/>
              </a:tabLst>
            </a:pPr>
            <a:endParaRPr lang="en-IN" sz="3200" b="0" strike="noStrike" spc="-1">
              <a:latin typeface="Arial"/>
            </a:endParaRPr>
          </a:p>
          <a:p>
            <a:pPr algn="just">
              <a:lnSpc>
                <a:spcPct val="90000"/>
              </a:lnSpc>
              <a:spcBef>
                <a:spcPts val="1001"/>
              </a:spcBef>
              <a:tabLst>
                <a:tab pos="0" algn="l"/>
              </a:tabLst>
            </a:pPr>
            <a:r>
              <a:rPr lang="en-US" sz="2400" b="0" strike="noStrike" spc="-1">
                <a:solidFill>
                  <a:srgbClr val="FF6600"/>
                </a:solidFill>
                <a:latin typeface="Calibri"/>
              </a:rPr>
              <a:t>   </a:t>
            </a:r>
            <a:endParaRPr lang="en-IN" sz="24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Executive Summary</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Problem Statement</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Approach</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EDA</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EDA Summary</a:t>
            </a:r>
            <a:endParaRPr lang="en-IN" sz="2800" b="0" strike="noStrike" spc="-1">
              <a:latin typeface="Arial"/>
            </a:endParaRPr>
          </a:p>
          <a:p>
            <a:pPr algn="just">
              <a:lnSpc>
                <a:spcPct val="90000"/>
              </a:lnSpc>
              <a:spcBef>
                <a:spcPts val="1001"/>
              </a:spcBef>
              <a:tabLst>
                <a:tab pos="0" algn="l"/>
              </a:tabLst>
            </a:pPr>
            <a:r>
              <a:rPr lang="en-US" sz="2800" b="0" strike="noStrike" spc="-1">
                <a:solidFill>
                  <a:srgbClr val="FF6600"/>
                </a:solidFill>
                <a:latin typeface="Calibri"/>
              </a:rPr>
              <a:t>         Recommendations</a:t>
            </a:r>
            <a:endParaRPr lang="en-IN" sz="2800" b="0" strike="noStrike" spc="-1">
              <a:latin typeface="Arial"/>
            </a:endParaRPr>
          </a:p>
          <a:p>
            <a:pPr algn="ctr">
              <a:lnSpc>
                <a:spcPct val="90000"/>
              </a:lnSpc>
              <a:spcBef>
                <a:spcPts val="1001"/>
              </a:spcBef>
              <a:tabLst>
                <a:tab pos="0" algn="l"/>
              </a:tabLst>
            </a:pPr>
            <a:endParaRPr lang="en-IN" sz="2800" b="0" strike="noStrike" spc="-1">
              <a:latin typeface="Arial"/>
            </a:endParaRPr>
          </a:p>
          <a:p>
            <a:pPr algn="ctr">
              <a:lnSpc>
                <a:spcPct val="90000"/>
              </a:lnSpc>
              <a:spcBef>
                <a:spcPts val="1001"/>
              </a:spcBef>
              <a:tabLst>
                <a:tab pos="0" algn="l"/>
              </a:tabLst>
            </a:pPr>
            <a:endParaRPr lang="en-IN" sz="2800" b="0" strike="noStrike" spc="-1">
              <a:latin typeface="Arial"/>
            </a:endParaRPr>
          </a:p>
          <a:p>
            <a:pPr algn="ctr">
              <a:lnSpc>
                <a:spcPct val="90000"/>
              </a:lnSpc>
              <a:spcBef>
                <a:spcPts val="1001"/>
              </a:spcBef>
              <a:tabLst>
                <a:tab pos="0" algn="l"/>
              </a:tabLst>
            </a:pPr>
            <a:endParaRPr lang="en-IN" sz="2800" b="0" strike="noStrike" spc="-1">
              <a:latin typeface="Arial"/>
            </a:endParaRPr>
          </a:p>
        </p:txBody>
      </p:sp>
      <p:pic>
        <p:nvPicPr>
          <p:cNvPr id="127" name="Picture 3"/>
          <p:cNvPicPr/>
          <p:nvPr/>
        </p:nvPicPr>
        <p:blipFill>
          <a:blip r:embed="rId2"/>
          <a:stretch/>
        </p:blipFill>
        <p:spPr>
          <a:xfrm>
            <a:off x="0" y="5863680"/>
            <a:ext cx="1654200" cy="99396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838080" y="3254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 Profit by Year, Company &amp; City</a:t>
            </a:r>
            <a:endParaRPr lang="en-US" sz="4400" b="0" strike="noStrike" spc="-1">
              <a:solidFill>
                <a:srgbClr val="000000"/>
              </a:solidFill>
              <a:latin typeface="Calibri"/>
            </a:endParaRPr>
          </a:p>
        </p:txBody>
      </p:sp>
      <p:pic>
        <p:nvPicPr>
          <p:cNvPr id="186" name="Content Placeholder 4"/>
          <p:cNvPicPr/>
          <p:nvPr/>
        </p:nvPicPr>
        <p:blipFill>
          <a:blip r:embed="rId2"/>
          <a:srcRect l="15844" t="15423" r="45669" b="5134"/>
          <a:stretch/>
        </p:blipFill>
        <p:spPr>
          <a:xfrm>
            <a:off x="4064040" y="1593360"/>
            <a:ext cx="5765400" cy="5167080"/>
          </a:xfrm>
          <a:prstGeom prst="rect">
            <a:avLst/>
          </a:prstGeom>
          <a:ln>
            <a:noFill/>
          </a:ln>
        </p:spPr>
      </p:pic>
      <p:pic>
        <p:nvPicPr>
          <p:cNvPr id="187" name="Picture 6"/>
          <p:cNvPicPr/>
          <p:nvPr/>
        </p:nvPicPr>
        <p:blipFill>
          <a:blip r:embed="rId3"/>
          <a:srcRect l="2528" t="18404" r="69665" b="19997"/>
          <a:stretch/>
        </p:blipFill>
        <p:spPr>
          <a:xfrm>
            <a:off x="132840" y="1593360"/>
            <a:ext cx="3930840" cy="5075280"/>
          </a:xfrm>
          <a:prstGeom prst="rect">
            <a:avLst/>
          </a:prstGeom>
          <a:ln>
            <a:noFill/>
          </a:ln>
        </p:spPr>
      </p:pic>
      <p:sp>
        <p:nvSpPr>
          <p:cNvPr id="188" name="CustomShape 2"/>
          <p:cNvSpPr/>
          <p:nvPr/>
        </p:nvSpPr>
        <p:spPr>
          <a:xfrm>
            <a:off x="10157760" y="1888560"/>
            <a:ext cx="1673280" cy="115596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Analysis of 19.02% increase in profit between 2016 Yellow Cab and 2017 Yellow Cab </a:t>
            </a:r>
            <a:endParaRPr lang="en-IN" sz="1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Analysis-Decrease in Profit by year, day and Company</a:t>
            </a:r>
            <a:endParaRPr lang="en-US" sz="4400" b="0" strike="noStrike" spc="-1">
              <a:solidFill>
                <a:srgbClr val="000000"/>
              </a:solidFill>
              <a:latin typeface="Calibri"/>
            </a:endParaRPr>
          </a:p>
        </p:txBody>
      </p:sp>
      <p:pic>
        <p:nvPicPr>
          <p:cNvPr id="190" name="Content Placeholder 4"/>
          <p:cNvPicPr/>
          <p:nvPr/>
        </p:nvPicPr>
        <p:blipFill>
          <a:blip r:embed="rId2"/>
          <a:srcRect l="27726" t="759" r="36033" b="18607"/>
          <a:stretch/>
        </p:blipFill>
        <p:spPr>
          <a:xfrm>
            <a:off x="4552200" y="1530720"/>
            <a:ext cx="4025160" cy="5038560"/>
          </a:xfrm>
          <a:prstGeom prst="rect">
            <a:avLst/>
          </a:prstGeom>
          <a:ln>
            <a:noFill/>
          </a:ln>
        </p:spPr>
      </p:pic>
      <p:pic>
        <p:nvPicPr>
          <p:cNvPr id="191" name="Picture 6"/>
          <p:cNvPicPr/>
          <p:nvPr/>
        </p:nvPicPr>
        <p:blipFill>
          <a:blip r:embed="rId3"/>
          <a:srcRect l="2854" t="18114" r="68604" b="17099"/>
          <a:stretch/>
        </p:blipFill>
        <p:spPr>
          <a:xfrm>
            <a:off x="821520" y="1690560"/>
            <a:ext cx="3759840" cy="4801680"/>
          </a:xfrm>
          <a:prstGeom prst="rect">
            <a:avLst/>
          </a:prstGeom>
          <a:ln>
            <a:noFill/>
          </a:ln>
        </p:spPr>
      </p:pic>
      <p:sp>
        <p:nvSpPr>
          <p:cNvPr id="192" name="CustomShape 2"/>
          <p:cNvSpPr/>
          <p:nvPr/>
        </p:nvSpPr>
        <p:spPr>
          <a:xfrm>
            <a:off x="9223560" y="2077200"/>
            <a:ext cx="2146320" cy="179532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In Conclusion from the plot we can analyze 18.45% decrease in profit between the 2017 Yellow Cab and 2018 Yellow Cab thus concluding that yellow Cab had maximum profit in 2017</a:t>
            </a:r>
            <a:endParaRPr lang="en-IN" sz="1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Analysis-Profit by Customer base ( Age )</a:t>
            </a:r>
            <a:endParaRPr lang="en-US" sz="4400" b="0" strike="noStrike" spc="-1">
              <a:solidFill>
                <a:srgbClr val="000000"/>
              </a:solidFill>
              <a:latin typeface="Calibri"/>
            </a:endParaRPr>
          </a:p>
        </p:txBody>
      </p:sp>
      <p:pic>
        <p:nvPicPr>
          <p:cNvPr id="194" name="Picture 8"/>
          <p:cNvPicPr/>
          <p:nvPr/>
        </p:nvPicPr>
        <p:blipFill>
          <a:blip r:embed="rId2"/>
          <a:srcRect l="2772" t="20140" r="37632" b="9928"/>
          <a:stretch/>
        </p:blipFill>
        <p:spPr>
          <a:xfrm>
            <a:off x="111960" y="2246400"/>
            <a:ext cx="6372000" cy="4205520"/>
          </a:xfrm>
          <a:prstGeom prst="rect">
            <a:avLst/>
          </a:prstGeom>
          <a:ln>
            <a:noFill/>
          </a:ln>
        </p:spPr>
      </p:pic>
      <p:pic>
        <p:nvPicPr>
          <p:cNvPr id="195" name="Picture 10"/>
          <p:cNvPicPr/>
          <p:nvPr/>
        </p:nvPicPr>
        <p:blipFill>
          <a:blip r:embed="rId3"/>
          <a:srcRect l="36762" r="28177" b="18114"/>
          <a:stretch/>
        </p:blipFill>
        <p:spPr>
          <a:xfrm>
            <a:off x="6484680" y="1305720"/>
            <a:ext cx="5223240" cy="5615280"/>
          </a:xfrm>
          <a:prstGeom prst="rect">
            <a:avLst/>
          </a:prstGeom>
          <a:ln>
            <a:noFill/>
          </a:ln>
        </p:spPr>
      </p:pic>
      <p:sp>
        <p:nvSpPr>
          <p:cNvPr id="196" name="CustomShape 2"/>
          <p:cNvSpPr/>
          <p:nvPr/>
        </p:nvSpPr>
        <p:spPr>
          <a:xfrm>
            <a:off x="3518280" y="5148360"/>
            <a:ext cx="2673360" cy="94284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We can conclude from the given analysis that the males contributed by having 15.94% more profit from 2016 to 2017</a:t>
            </a:r>
            <a:endParaRPr lang="en-IN" sz="1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Analysis-Travel Frequency by gender</a:t>
            </a:r>
            <a:endParaRPr lang="en-US" sz="4400" b="0" strike="noStrike" spc="-1">
              <a:solidFill>
                <a:srgbClr val="000000"/>
              </a:solidFill>
              <a:latin typeface="Calibri"/>
            </a:endParaRPr>
          </a:p>
        </p:txBody>
      </p:sp>
      <p:pic>
        <p:nvPicPr>
          <p:cNvPr id="198" name="Picture 3"/>
          <p:cNvPicPr/>
          <p:nvPr/>
        </p:nvPicPr>
        <p:blipFill>
          <a:blip r:embed="rId2"/>
          <a:srcRect l="17116" t="35356" r="44071" b="13620"/>
          <a:stretch/>
        </p:blipFill>
        <p:spPr>
          <a:xfrm>
            <a:off x="735480" y="1776960"/>
            <a:ext cx="4909680" cy="3630600"/>
          </a:xfrm>
          <a:prstGeom prst="rect">
            <a:avLst/>
          </a:prstGeom>
          <a:ln>
            <a:noFill/>
          </a:ln>
        </p:spPr>
      </p:pic>
      <p:sp>
        <p:nvSpPr>
          <p:cNvPr id="199" name="CustomShape 2"/>
          <p:cNvSpPr/>
          <p:nvPr/>
        </p:nvSpPr>
        <p:spPr>
          <a:xfrm flipH="1">
            <a:off x="4725360" y="5540040"/>
            <a:ext cx="3249720" cy="118764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The Bar plot  analysis confirms that travel frequency for males is for both the yellow Cab and Pink cab </a:t>
            </a:r>
            <a:endParaRPr lang="en-IN" sz="1800" b="0" strike="noStrike" spc="-1">
              <a:latin typeface="Arial"/>
            </a:endParaRPr>
          </a:p>
        </p:txBody>
      </p:sp>
      <p:pic>
        <p:nvPicPr>
          <p:cNvPr id="200" name="Picture 6"/>
          <p:cNvPicPr/>
          <p:nvPr/>
        </p:nvPicPr>
        <p:blipFill>
          <a:blip r:embed="rId3"/>
          <a:srcRect l="15325" t="30866" r="45699" b="16374"/>
          <a:stretch/>
        </p:blipFill>
        <p:spPr>
          <a:xfrm>
            <a:off x="6291360" y="1922040"/>
            <a:ext cx="4750560" cy="361764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 Profit and Income according to Company</a:t>
            </a:r>
            <a:endParaRPr lang="en-US" sz="4400" b="0" strike="noStrike" spc="-1">
              <a:solidFill>
                <a:srgbClr val="000000"/>
              </a:solidFill>
              <a:latin typeface="Calibri"/>
            </a:endParaRPr>
          </a:p>
        </p:txBody>
      </p:sp>
      <p:pic>
        <p:nvPicPr>
          <p:cNvPr id="202" name="Picture 3"/>
          <p:cNvPicPr/>
          <p:nvPr/>
        </p:nvPicPr>
        <p:blipFill>
          <a:blip r:embed="rId2"/>
          <a:srcRect l="2935" t="19416" r="35919" b="19997"/>
          <a:stretch/>
        </p:blipFill>
        <p:spPr>
          <a:xfrm>
            <a:off x="964080" y="1690560"/>
            <a:ext cx="8326080" cy="4640040"/>
          </a:xfrm>
          <a:prstGeom prst="rect">
            <a:avLst/>
          </a:prstGeom>
          <a:ln>
            <a:noFill/>
          </a:ln>
        </p:spPr>
      </p:pic>
      <p:sp>
        <p:nvSpPr>
          <p:cNvPr id="203" name="CustomShape 2"/>
          <p:cNvSpPr/>
          <p:nvPr/>
        </p:nvSpPr>
        <p:spPr>
          <a:xfrm>
            <a:off x="9889560" y="2514600"/>
            <a:ext cx="1828440" cy="146196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rPr>
              <a:t>The donut chart shows that the Yellow cab has more profit than the Pink cab </a:t>
            </a:r>
            <a:endParaRPr lang="en-IN"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Analysis-Customer Segmentation</a:t>
            </a:r>
            <a:endParaRPr lang="en-US" sz="4400" b="0" strike="noStrike" spc="-1">
              <a:solidFill>
                <a:srgbClr val="000000"/>
              </a:solidFill>
              <a:latin typeface="Calibri"/>
            </a:endParaRPr>
          </a:p>
        </p:txBody>
      </p:sp>
      <p:pic>
        <p:nvPicPr>
          <p:cNvPr id="205" name="Picture 4"/>
          <p:cNvPicPr/>
          <p:nvPr/>
        </p:nvPicPr>
        <p:blipFill>
          <a:blip r:embed="rId2"/>
          <a:srcRect l="2689" t="22026" r="37469" b="9130"/>
          <a:stretch/>
        </p:blipFill>
        <p:spPr>
          <a:xfrm>
            <a:off x="655920" y="1580400"/>
            <a:ext cx="7295040" cy="4720680"/>
          </a:xfrm>
          <a:prstGeom prst="rect">
            <a:avLst/>
          </a:prstGeom>
          <a:ln>
            <a:noFill/>
          </a:ln>
        </p:spPr>
      </p:pic>
      <p:sp>
        <p:nvSpPr>
          <p:cNvPr id="206" name="CustomShape 2"/>
          <p:cNvSpPr/>
          <p:nvPr/>
        </p:nvSpPr>
        <p:spPr>
          <a:xfrm>
            <a:off x="8637120" y="2186640"/>
            <a:ext cx="2399040" cy="136908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The following analysis confirms that the customer segmentation was basically of 27 year old’s who made the maximum usage of yellow Cab </a:t>
            </a:r>
            <a:endParaRPr lang="en-IN" sz="14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Analysis-Market Demand of company</a:t>
            </a:r>
            <a:endParaRPr lang="en-US" sz="4400" b="0" strike="noStrike" spc="-1">
              <a:solidFill>
                <a:srgbClr val="000000"/>
              </a:solidFill>
              <a:latin typeface="Calibri"/>
            </a:endParaRPr>
          </a:p>
        </p:txBody>
      </p:sp>
      <p:pic>
        <p:nvPicPr>
          <p:cNvPr id="208" name="Picture 3"/>
          <p:cNvPicPr/>
          <p:nvPr/>
        </p:nvPicPr>
        <p:blipFill>
          <a:blip r:embed="rId2"/>
          <a:srcRect l="2528" t="20143" r="37386" b="8402"/>
          <a:stretch/>
        </p:blipFill>
        <p:spPr>
          <a:xfrm>
            <a:off x="838080" y="1690560"/>
            <a:ext cx="7324920" cy="4899600"/>
          </a:xfrm>
          <a:prstGeom prst="rect">
            <a:avLst/>
          </a:prstGeom>
          <a:ln>
            <a:noFill/>
          </a:ln>
        </p:spPr>
      </p:pic>
      <p:sp>
        <p:nvSpPr>
          <p:cNvPr id="209" name="CustomShape 2"/>
          <p:cNvSpPr/>
          <p:nvPr/>
        </p:nvSpPr>
        <p:spPr>
          <a:xfrm>
            <a:off x="8786160" y="2544480"/>
            <a:ext cx="2275560" cy="200988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rPr>
              <a:t>The analysis shows clearly that though the yellow cab had higher cost of trip ,still it was preferred by most of the users</a:t>
            </a:r>
            <a:endParaRPr lang="en-IN" sz="18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Analysis-Profit distribution by  year and Company</a:t>
            </a:r>
            <a:endParaRPr lang="en-US" sz="4400" b="0" strike="noStrike" spc="-1">
              <a:solidFill>
                <a:srgbClr val="000000"/>
              </a:solidFill>
              <a:latin typeface="Calibri"/>
            </a:endParaRPr>
          </a:p>
        </p:txBody>
      </p:sp>
      <p:pic>
        <p:nvPicPr>
          <p:cNvPr id="211" name="Picture 3"/>
          <p:cNvPicPr/>
          <p:nvPr/>
        </p:nvPicPr>
        <p:blipFill>
          <a:blip r:embed="rId2"/>
          <a:srcRect l="3098" t="21445" r="37224" b="6957"/>
          <a:stretch/>
        </p:blipFill>
        <p:spPr>
          <a:xfrm>
            <a:off x="838080" y="1958040"/>
            <a:ext cx="6497640" cy="4673160"/>
          </a:xfrm>
          <a:prstGeom prst="rect">
            <a:avLst/>
          </a:prstGeom>
          <a:ln>
            <a:noFill/>
          </a:ln>
        </p:spPr>
      </p:pic>
      <p:pic>
        <p:nvPicPr>
          <p:cNvPr id="212" name="Picture 5"/>
          <p:cNvPicPr/>
          <p:nvPr/>
        </p:nvPicPr>
        <p:blipFill>
          <a:blip r:embed="rId3"/>
          <a:srcRect l="36354" t="1883" r="26301" b="22894"/>
          <a:stretch/>
        </p:blipFill>
        <p:spPr>
          <a:xfrm>
            <a:off x="6801840" y="1202760"/>
            <a:ext cx="4551840" cy="515808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Analysis-Profit and Income by Company</a:t>
            </a:r>
            <a:endParaRPr lang="en-US" sz="4400" b="0" strike="noStrike" spc="-1">
              <a:solidFill>
                <a:srgbClr val="000000"/>
              </a:solidFill>
              <a:latin typeface="Calibri"/>
            </a:endParaRPr>
          </a:p>
        </p:txBody>
      </p:sp>
      <p:pic>
        <p:nvPicPr>
          <p:cNvPr id="214" name="Picture 3"/>
          <p:cNvPicPr/>
          <p:nvPr/>
        </p:nvPicPr>
        <p:blipFill>
          <a:blip r:embed="rId2"/>
          <a:srcRect t="38691" r="69665" b="12752"/>
          <a:stretch/>
        </p:blipFill>
        <p:spPr>
          <a:xfrm>
            <a:off x="1093320" y="1928160"/>
            <a:ext cx="5933160" cy="5343120"/>
          </a:xfrm>
          <a:prstGeom prst="rect">
            <a:avLst/>
          </a:prstGeom>
          <a:ln>
            <a:noFill/>
          </a:ln>
        </p:spPr>
      </p:pic>
      <p:sp>
        <p:nvSpPr>
          <p:cNvPr id="215" name="CustomShape 2"/>
          <p:cNvSpPr/>
          <p:nvPr/>
        </p:nvSpPr>
        <p:spPr>
          <a:xfrm>
            <a:off x="7563600" y="2435040"/>
            <a:ext cx="35344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The Yellow Cab Company had more profit than the Pink Cab </a:t>
            </a:r>
            <a:endParaRPr lang="en-IN" sz="18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Recommendation for using the Yellow Cab</a:t>
            </a:r>
            <a:endParaRPr lang="en-US" sz="4400" b="0" strike="noStrike" spc="-1">
              <a:solidFill>
                <a:srgbClr val="000000"/>
              </a:solidFill>
              <a:latin typeface="Calibri"/>
            </a:endParaRPr>
          </a:p>
        </p:txBody>
      </p:sp>
      <p:sp>
        <p:nvSpPr>
          <p:cNvPr id="217" name="TextShape 2"/>
          <p:cNvSpPr txBox="1"/>
          <p:nvPr/>
        </p:nvSpPr>
        <p:spPr>
          <a:xfrm>
            <a:off x="838080" y="1490760"/>
            <a:ext cx="10515240" cy="4685760"/>
          </a:xfrm>
          <a:prstGeom prst="rect">
            <a:avLst/>
          </a:prstGeom>
          <a:noFill/>
          <a:ln>
            <a:noFill/>
          </a:ln>
        </p:spPr>
        <p:txBody>
          <a:bodyPr>
            <a:normAutofit fontScale="4000"/>
          </a:bodyPr>
          <a:lstStyle/>
          <a:p>
            <a:pPr marL="228600" indent="-228240">
              <a:lnSpc>
                <a:spcPct val="90000"/>
              </a:lnSpc>
              <a:spcBef>
                <a:spcPts val="1001"/>
              </a:spcBef>
              <a:buClr>
                <a:srgbClr val="000000"/>
              </a:buClr>
              <a:buFont typeface="Wingdings" charset="2"/>
              <a:buChar char=""/>
            </a:pPr>
            <a:r>
              <a:rPr lang="en-US" sz="5600" b="0" i="1" strike="noStrike" spc="-1">
                <a:solidFill>
                  <a:srgbClr val="000000"/>
                </a:solidFill>
                <a:latin typeface="Calibri"/>
              </a:rPr>
              <a:t>We have gauged both the cab companies on following points and found Yellow cab better than Pink cab:</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City Travelled: </a:t>
            </a:r>
            <a:r>
              <a:rPr lang="en-US" sz="5600" b="0" i="1" strike="noStrike" spc="-1">
                <a:solidFill>
                  <a:srgbClr val="000000"/>
                </a:solidFill>
                <a:latin typeface="Calibri"/>
              </a:rPr>
              <a:t>Record shows pink Cab with 23.6% of records and  Yellow Car with 76.4%  thus Yellow cab precedes the pink Cab</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Customer Reach  : </a:t>
            </a:r>
            <a:r>
              <a:rPr lang="en-US" sz="5600" b="0" i="1" strike="noStrike" spc="-1">
                <a:solidFill>
                  <a:srgbClr val="000000"/>
                </a:solidFill>
                <a:latin typeface="Calibri"/>
              </a:rPr>
              <a:t>Yellow cab leading in the number of customers reach  .Further Year wise the yellow cab has the maximum number of customers in 2018</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Yearly Profit Analysis :</a:t>
            </a:r>
            <a:r>
              <a:rPr lang="en-US" sz="5600" b="0" i="1" strike="noStrike" spc="-1">
                <a:solidFill>
                  <a:srgbClr val="000000"/>
                </a:solidFill>
                <a:latin typeface="Calibri"/>
              </a:rPr>
              <a:t>Analysis of 19.02% increase in profit between 2016 Yellow Cab and 2017 Yellow Cab thus here too Yellow cab shows more profit from the pink cab.</a:t>
            </a:r>
            <a:r>
              <a:rPr lang="en-US" sz="4400" b="0" strike="noStrike" spc="-1">
                <a:solidFill>
                  <a:srgbClr val="000000"/>
                </a:solidFill>
                <a:latin typeface="Calibri"/>
              </a:rPr>
              <a:t> </a:t>
            </a:r>
            <a:r>
              <a:rPr lang="en-US" sz="5500" b="0" strike="noStrike" spc="-1">
                <a:solidFill>
                  <a:srgbClr val="000000"/>
                </a:solidFill>
                <a:latin typeface="Calibri"/>
              </a:rPr>
              <a:t>Moreover  the Yellow Cab has more yearly profit than the pink Cab </a:t>
            </a: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Gender wise Reach : </a:t>
            </a:r>
            <a:r>
              <a:rPr lang="en-US" sz="5600" b="0" i="1" strike="noStrike" spc="-1">
                <a:solidFill>
                  <a:srgbClr val="000000"/>
                </a:solidFill>
                <a:latin typeface="Calibri"/>
              </a:rPr>
              <a:t>Males contributed by having 15.94% more profit from 2016 to 2017 from females and they have more frequency of travel in both Yellow and Pink cabs.</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Age Distribution: </a:t>
            </a:r>
            <a:r>
              <a:rPr lang="en-US" sz="5600" b="0" i="1" strike="noStrike" spc="-1">
                <a:solidFill>
                  <a:srgbClr val="000000"/>
                </a:solidFill>
                <a:latin typeface="Calibri"/>
              </a:rPr>
              <a:t>Age segmentation was basically of 27 year old’s who made the maximum usage of yellow Cab</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Market Demand</a:t>
            </a:r>
            <a:r>
              <a:rPr lang="en-US" sz="5600" b="0" i="1" strike="noStrike" spc="-1">
                <a:solidFill>
                  <a:srgbClr val="000000"/>
                </a:solidFill>
                <a:latin typeface="Calibri"/>
              </a:rPr>
              <a:t>: Though the </a:t>
            </a:r>
            <a:r>
              <a:rPr lang="en-US" sz="5600" b="1" i="1" strike="noStrike" spc="-1">
                <a:solidFill>
                  <a:srgbClr val="000000"/>
                </a:solidFill>
                <a:latin typeface="Calibri"/>
              </a:rPr>
              <a:t> yellow cab had higher cost of trip ,still it was preferred by most of the users showing its high demand in the market</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Income wise Reach :</a:t>
            </a:r>
            <a:r>
              <a:rPr lang="en-US" sz="5600" b="0" i="1" strike="noStrike" spc="-1">
                <a:solidFill>
                  <a:srgbClr val="000000"/>
                </a:solidFill>
                <a:latin typeface="Calibri"/>
              </a:rPr>
              <a:t>Both the cabs are very popular in high and medium income class (yet the Yellow cab is having higher profit</a:t>
            </a:r>
            <a:endParaRPr lang="en-US" sz="5600" b="0" strike="noStrike" spc="-1">
              <a:solidFill>
                <a:srgbClr val="000000"/>
              </a:solidFill>
              <a:latin typeface="Calibri"/>
            </a:endParaRPr>
          </a:p>
          <a:p>
            <a:pPr marL="228600" indent="-228240">
              <a:lnSpc>
                <a:spcPct val="90000"/>
              </a:lnSpc>
              <a:spcBef>
                <a:spcPts val="1001"/>
              </a:spcBef>
              <a:buClr>
                <a:srgbClr val="000000"/>
              </a:buClr>
              <a:buFont typeface="Wingdings" charset="2"/>
              <a:buChar char=""/>
            </a:pPr>
            <a:r>
              <a:rPr lang="en-US" sz="5600" b="1" i="1" strike="noStrike" spc="-1">
                <a:solidFill>
                  <a:srgbClr val="000000"/>
                </a:solidFill>
                <a:latin typeface="Calibri"/>
              </a:rPr>
              <a:t>Yearly Trips </a:t>
            </a:r>
            <a:r>
              <a:rPr lang="en-US" sz="5600" b="0" i="1" strike="noStrike" spc="-1">
                <a:solidFill>
                  <a:srgbClr val="000000"/>
                </a:solidFill>
                <a:latin typeface="Calibri"/>
              </a:rPr>
              <a:t>: Analysis shows that more trips occur by the end of the month with maximum trips taken in the year 2016.</a:t>
            </a:r>
            <a:endParaRPr lang="en-US" sz="5600" b="0" strike="noStrike" spc="-1">
              <a:solidFill>
                <a:srgbClr val="000000"/>
              </a:solidFill>
              <a:latin typeface="Calibri"/>
            </a:endParaRPr>
          </a:p>
          <a:p>
            <a:pPr>
              <a:lnSpc>
                <a:spcPct val="90000"/>
              </a:lnSpc>
              <a:spcBef>
                <a:spcPts val="1001"/>
              </a:spcBef>
              <a:tabLst>
                <a:tab pos="0" algn="l"/>
              </a:tabLst>
            </a:pPr>
            <a:endParaRPr lang="en-US" sz="5600" b="0" strike="noStrike" spc="-1">
              <a:solidFill>
                <a:srgbClr val="000000"/>
              </a:solidFill>
              <a:latin typeface="Calibri"/>
            </a:endParaRPr>
          </a:p>
          <a:p>
            <a:pPr>
              <a:lnSpc>
                <a:spcPct val="90000"/>
              </a:lnSpc>
              <a:spcBef>
                <a:spcPts val="1001"/>
              </a:spcBef>
              <a:tabLst>
                <a:tab pos="0" algn="l"/>
              </a:tabLst>
            </a:pPr>
            <a:endParaRPr lang="en-US" sz="5600" b="0" strike="noStrike" spc="-1">
              <a:solidFill>
                <a:srgbClr val="000000"/>
              </a:solidFill>
              <a:latin typeface="Calibri"/>
            </a:endParaRPr>
          </a:p>
          <a:p>
            <a:pPr>
              <a:lnSpc>
                <a:spcPct val="90000"/>
              </a:lnSpc>
              <a:spcBef>
                <a:spcPts val="1001"/>
              </a:spcBef>
              <a:tabLst>
                <a:tab pos="0" algn="l"/>
              </a:tabLst>
            </a:pPr>
            <a:r>
              <a:rPr lang="en-US" sz="9600" b="1" i="1" strike="noStrike" spc="-1">
                <a:solidFill>
                  <a:srgbClr val="000000"/>
                </a:solidFill>
                <a:latin typeface="Calibri"/>
              </a:rPr>
              <a:t>Yellow cab is better than the Pink Cab for investment due to above recommendations.</a:t>
            </a:r>
            <a:endParaRPr lang="en-US" sz="9600" b="0" strike="noStrike" spc="-1">
              <a:solidFill>
                <a:srgbClr val="000000"/>
              </a:solidFill>
              <a:latin typeface="Calibri"/>
            </a:endParaRPr>
          </a:p>
          <a:p>
            <a:pPr>
              <a:lnSpc>
                <a:spcPct val="90000"/>
              </a:lnSpc>
              <a:spcBef>
                <a:spcPts val="1001"/>
              </a:spcBef>
              <a:tabLst>
                <a:tab pos="0" algn="l"/>
              </a:tabLst>
            </a:pPr>
            <a:endParaRPr lang="en-US" sz="96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FF6600"/>
                </a:solidFill>
                <a:latin typeface="Calibri Light"/>
              </a:rPr>
              <a:t>Executive Summary</a:t>
            </a:r>
            <a:endParaRPr lang="en-US" sz="4400" b="0" strike="noStrike" spc="-1">
              <a:solidFill>
                <a:srgbClr val="000000"/>
              </a:solidFill>
              <a:latin typeface="Calibri"/>
            </a:endParaRPr>
          </a:p>
        </p:txBody>
      </p:sp>
      <p:sp>
        <p:nvSpPr>
          <p:cNvPr id="129"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2D3B45"/>
              </a:buClr>
              <a:buFont typeface="Arial"/>
              <a:buChar char="•"/>
            </a:pPr>
            <a:r>
              <a:rPr lang="en-GB" sz="2800" b="0" strike="noStrike" spc="-1" dirty="0">
                <a:solidFill>
                  <a:srgbClr val="2D3B45"/>
                </a:solidFill>
                <a:latin typeface="Calibri"/>
              </a:rPr>
              <a:t>US-based XYZ is private. Due to the rise of the Cab Sector in recent years and the presence of numerous significant players, it is intending to invest in the industry. As part of its Go-to-Market (G2M) strategy, it wants to understand the market before making a final </a:t>
            </a:r>
            <a:r>
              <a:rPr lang="en-GB" sz="2800" b="0" strike="noStrike" spc="-1" dirty="0" err="1">
                <a:solidFill>
                  <a:srgbClr val="2D3B45"/>
                </a:solidFill>
                <a:latin typeface="Calibri"/>
              </a:rPr>
              <a:t>choice.Help</a:t>
            </a:r>
            <a:r>
              <a:rPr lang="en-GB" sz="2800" b="0" strike="noStrike" spc="-1" dirty="0">
                <a:solidFill>
                  <a:srgbClr val="2D3B45"/>
                </a:solidFill>
                <a:latin typeface="Calibri"/>
              </a:rPr>
              <a:t> XYZ business choose the ideal company to invest in.</a:t>
            </a:r>
            <a:endParaRPr lang="en-US" sz="2800" b="0" strike="noStrike" spc="-1" dirty="0">
              <a:solidFill>
                <a:srgbClr val="000000"/>
              </a:solidFill>
              <a:latin typeface="Calibri"/>
            </a:endParaRPr>
          </a:p>
          <a:p>
            <a:pPr>
              <a:lnSpc>
                <a:spcPct val="90000"/>
              </a:lnSpc>
              <a:spcBef>
                <a:spcPts val="1001"/>
              </a:spcBef>
              <a:tabLst>
                <a:tab pos="0" algn="l"/>
              </a:tabLst>
            </a:pPr>
            <a:r>
              <a:rPr lang="en-GB" sz="2800" b="1" strike="noStrike" spc="-1" dirty="0">
                <a:solidFill>
                  <a:srgbClr val="2D3B45"/>
                </a:solidFill>
                <a:latin typeface="Calibri"/>
              </a:rPr>
              <a:t>Areas to look into:  </a:t>
            </a:r>
          </a:p>
          <a:p>
            <a:pPr>
              <a:lnSpc>
                <a:spcPct val="90000"/>
              </a:lnSpc>
              <a:spcBef>
                <a:spcPts val="1001"/>
              </a:spcBef>
              <a:tabLst>
                <a:tab pos="0" algn="l"/>
              </a:tabLst>
            </a:pPr>
            <a:r>
              <a:rPr lang="en-GB" sz="2800" b="1" strike="noStrike" spc="-1" dirty="0">
                <a:solidFill>
                  <a:srgbClr val="2D3B45"/>
                </a:solidFill>
                <a:latin typeface="Calibri"/>
              </a:rPr>
              <a:t> Which firm has the most taxi users at a given time?</a:t>
            </a:r>
          </a:p>
          <a:p>
            <a:pPr>
              <a:lnSpc>
                <a:spcPct val="90000"/>
              </a:lnSpc>
              <a:spcBef>
                <a:spcPts val="1001"/>
              </a:spcBef>
              <a:tabLst>
                <a:tab pos="0" algn="l"/>
              </a:tabLst>
            </a:pPr>
            <a:r>
              <a:rPr lang="en-GB" sz="2800" b="1" strike="noStrike" spc="-1" dirty="0">
                <a:solidFill>
                  <a:srgbClr val="2D3B45"/>
                </a:solidFill>
                <a:latin typeface="Calibri"/>
              </a:rPr>
              <a:t>Does the margin grow proportionately as the number of consumers grows?</a:t>
            </a:r>
          </a:p>
          <a:p>
            <a:pPr>
              <a:lnSpc>
                <a:spcPct val="90000"/>
              </a:lnSpc>
              <a:spcBef>
                <a:spcPts val="1001"/>
              </a:spcBef>
              <a:tabLst>
                <a:tab pos="0" algn="l"/>
              </a:tabLst>
            </a:pPr>
            <a:r>
              <a:rPr lang="en-GB" sz="2800" b="1" strike="noStrike" spc="-1" dirty="0">
                <a:solidFill>
                  <a:srgbClr val="2D3B45"/>
                </a:solidFill>
                <a:latin typeface="Calibri"/>
              </a:rPr>
              <a:t>What characteristics characterise these client segments?</a:t>
            </a:r>
            <a:endParaRPr lang="en-US" sz="2800" b="0" strike="noStrike" spc="-1" dirty="0">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rot="5400000">
            <a:off x="-561960" y="562320"/>
            <a:ext cx="6857640" cy="5732640"/>
          </a:xfrm>
          <a:prstGeom prst="rect">
            <a:avLst/>
          </a:prstGeom>
          <a:solidFill>
            <a:srgbClr val="3B3B3B"/>
          </a:solidFill>
          <a:ln>
            <a:noFill/>
          </a:ln>
        </p:spPr>
        <p:txBody>
          <a:bodyPr lIns="45720" tIns="91440" rIns="45720" bIns="91440">
            <a:noAutofit/>
          </a:bodyPr>
          <a:lstStyle/>
          <a:p>
            <a:endParaRPr lang="en-US" sz="1800" b="0" strike="noStrike" spc="-1">
              <a:solidFill>
                <a:srgbClr val="000000"/>
              </a:solidFill>
              <a:latin typeface="Calibri"/>
            </a:endParaRPr>
          </a:p>
        </p:txBody>
      </p:sp>
      <p:pic>
        <p:nvPicPr>
          <p:cNvPr id="219" name="Picture 3"/>
          <p:cNvPicPr/>
          <p:nvPr/>
        </p:nvPicPr>
        <p:blipFill>
          <a:blip r:embed="rId2"/>
          <a:stretch/>
        </p:blipFill>
        <p:spPr>
          <a:xfrm>
            <a:off x="0" y="5863680"/>
            <a:ext cx="1654200" cy="993960"/>
          </a:xfrm>
          <a:prstGeom prst="rect">
            <a:avLst/>
          </a:prstGeom>
          <a:ln>
            <a:noFill/>
          </a:ln>
        </p:spPr>
      </p:pic>
      <p:sp>
        <p:nvSpPr>
          <p:cNvPr id="220" name="TextShape 2"/>
          <p:cNvSpPr txBox="1"/>
          <p:nvPr/>
        </p:nvSpPr>
        <p:spPr>
          <a:xfrm>
            <a:off x="5152680" y="2481840"/>
            <a:ext cx="5558760" cy="1655280"/>
          </a:xfrm>
          <a:prstGeom prst="rect">
            <a:avLst/>
          </a:prstGeom>
          <a:noFill/>
          <a:ln>
            <a:noFill/>
          </a:ln>
        </p:spPr>
        <p:txBody>
          <a:bodyPr>
            <a:normAutofit/>
          </a:bodyPr>
          <a:lstStyle/>
          <a:p>
            <a:pPr algn="ctr">
              <a:lnSpc>
                <a:spcPct val="90000"/>
              </a:lnSpc>
              <a:spcBef>
                <a:spcPts val="1001"/>
              </a:spcBef>
              <a:tabLst>
                <a:tab pos="0" algn="l"/>
              </a:tabLst>
            </a:pPr>
            <a:r>
              <a:rPr lang="en-US" sz="6600" b="0" strike="noStrike" spc="-1">
                <a:solidFill>
                  <a:srgbClr val="FF6600"/>
                </a:solidFill>
                <a:latin typeface="Calibri"/>
              </a:rPr>
              <a:t>Thank You</a:t>
            </a:r>
            <a:endParaRPr lang="en-IN" sz="6600" b="0" strike="noStrike" spc="-1">
              <a:latin typeface="Arial"/>
            </a:endParaRPr>
          </a:p>
          <a:p>
            <a:pPr algn="ctr">
              <a:lnSpc>
                <a:spcPct val="90000"/>
              </a:lnSpc>
              <a:spcBef>
                <a:spcPts val="1001"/>
              </a:spcBef>
              <a:tabLst>
                <a:tab pos="0" algn="l"/>
              </a:tabLst>
            </a:pPr>
            <a:endParaRPr lang="en-IN" sz="66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Problem Statement</a:t>
            </a:r>
            <a:endParaRPr lang="en-US" sz="4400" b="0" strike="noStrike" spc="-1">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Autofit/>
          </a:bodyPr>
          <a:lstStyle/>
          <a:p>
            <a:pPr>
              <a:lnSpc>
                <a:spcPct val="90000"/>
              </a:lnSpc>
              <a:spcBef>
                <a:spcPts val="1001"/>
              </a:spcBef>
              <a:tabLst>
                <a:tab pos="0" algn="l"/>
              </a:tabLst>
            </a:pPr>
            <a:endParaRPr lang="en-US" sz="2800" b="0" strike="noStrike" spc="-1" dirty="0">
              <a:solidFill>
                <a:srgbClr val="000000"/>
              </a:solidFill>
              <a:latin typeface="Calibri"/>
            </a:endParaRPr>
          </a:p>
          <a:p>
            <a:pPr>
              <a:lnSpc>
                <a:spcPct val="90000"/>
              </a:lnSpc>
              <a:spcBef>
                <a:spcPts val="1001"/>
              </a:spcBef>
              <a:tabLst>
                <a:tab pos="0" algn="l"/>
              </a:tabLst>
            </a:pPr>
            <a:r>
              <a:rPr lang="en-GB" sz="3600" b="0" strike="noStrike" spc="-1" dirty="0">
                <a:solidFill>
                  <a:srgbClr val="000000"/>
                </a:solidFill>
                <a:latin typeface="Calibri"/>
              </a:rPr>
              <a:t>US-based private company XYZ. It is considering investing in the taxi business as a result of the sector's impressive recent expansion and the presence of several significant players; nevertheless, in accordance with their Go-to-Market(G2M) approach, they first want to fully comprehend the </a:t>
            </a:r>
            <a:r>
              <a:rPr lang="en-GB" sz="3600" b="0" strike="noStrike" spc="-1" dirty="0" err="1">
                <a:solidFill>
                  <a:srgbClr val="000000"/>
                </a:solidFill>
                <a:latin typeface="Calibri"/>
              </a:rPr>
              <a:t>market.Their</a:t>
            </a:r>
            <a:r>
              <a:rPr lang="en-GB" sz="3600" b="0" strike="noStrike" spc="-1" dirty="0">
                <a:solidFill>
                  <a:srgbClr val="000000"/>
                </a:solidFill>
                <a:latin typeface="Calibri"/>
              </a:rPr>
              <a:t> difficulty is that they can't choose the best firm to invest in.</a:t>
            </a:r>
            <a:endParaRPr lang="en-US" sz="3600" b="0" strike="noStrike" spc="-1" dirty="0">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Approaches taken</a:t>
            </a:r>
            <a:endParaRPr lang="en-US" sz="4400" b="0" strike="noStrike" spc="-1">
              <a:solidFill>
                <a:srgbClr val="000000"/>
              </a:solidFill>
              <a:latin typeface="Calibri"/>
            </a:endParaRPr>
          </a:p>
        </p:txBody>
      </p:sp>
      <p:sp>
        <p:nvSpPr>
          <p:cNvPr id="133" name="TextShape 2"/>
          <p:cNvSpPr txBox="1"/>
          <p:nvPr/>
        </p:nvSpPr>
        <p:spPr>
          <a:xfrm>
            <a:off x="838080" y="1825560"/>
            <a:ext cx="10515240" cy="4350960"/>
          </a:xfrm>
          <a:prstGeom prst="rect">
            <a:avLst/>
          </a:prstGeom>
          <a:noFill/>
          <a:ln>
            <a:noFill/>
          </a:ln>
        </p:spPr>
        <p:txBody>
          <a:bodyPr>
            <a:noAutofit/>
          </a:bodyPr>
          <a:lstStyle/>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The data came from </a:t>
            </a:r>
            <a:r>
              <a:rPr lang="en-GB" sz="2000" b="0" strike="noStrike" spc="-1" dirty="0" err="1">
                <a:solidFill>
                  <a:srgbClr val="000000"/>
                </a:solidFill>
                <a:latin typeface="Calibri"/>
              </a:rPr>
              <a:t>github</a:t>
            </a:r>
            <a:r>
              <a:rPr lang="en-GB" sz="2000" b="0" strike="noStrike" spc="-1" dirty="0">
                <a:solidFill>
                  <a:srgbClr val="000000"/>
                </a:solidFill>
                <a:latin typeface="Calibri"/>
              </a:rPr>
              <a:t>.</a:t>
            </a: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Data types were examined and data was cleansed.</a:t>
            </a: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Each table was connected to the table using a main and secondary key based on the discovered table relationships.</a:t>
            </a: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Tables were modelled based on how they related to one </a:t>
            </a:r>
            <a:r>
              <a:rPr lang="en-GB" sz="2000" b="0" strike="noStrike" spc="-1" dirty="0" err="1">
                <a:solidFill>
                  <a:srgbClr val="000000"/>
                </a:solidFill>
                <a:latin typeface="Calibri"/>
              </a:rPr>
              <a:t>another.T</a:t>
            </a:r>
            <a:endParaRPr lang="en-GB" sz="2000" b="0" strike="noStrike" spc="-1" dirty="0">
              <a:solidFill>
                <a:srgbClr val="000000"/>
              </a:solidFill>
              <a:latin typeface="Calibri"/>
            </a:endParaRP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he only characteristics utilised to determine profit for rides are Price Charged and Cost of Trip.</a:t>
            </a: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 All other variables are kept fixed.</a:t>
            </a:r>
          </a:p>
          <a:p>
            <a:pPr marL="228600" indent="-228240">
              <a:lnSpc>
                <a:spcPct val="90000"/>
              </a:lnSpc>
              <a:spcBef>
                <a:spcPts val="1001"/>
              </a:spcBef>
              <a:buClr>
                <a:srgbClr val="000000"/>
              </a:buClr>
              <a:buFont typeface="Wingdings" charset="2"/>
              <a:buChar char=""/>
            </a:pPr>
            <a:r>
              <a:rPr lang="en-GB" sz="2000" b="0" strike="noStrike" spc="-1" dirty="0">
                <a:solidFill>
                  <a:srgbClr val="000000"/>
                </a:solidFill>
                <a:latin typeface="Calibri"/>
              </a:rPr>
              <a:t>The number of taxi users in the city, including those who utilise yellow and pink cabs, is regarded as the users feature of the city dataset.</a:t>
            </a:r>
            <a:endParaRPr lang="en-US" sz="2000" b="0" strike="noStrike" spc="-1" dirty="0">
              <a:solidFill>
                <a:srgbClr val="000000"/>
              </a:solidFill>
              <a:latin typeface="Calibri"/>
            </a:endParaRPr>
          </a:p>
          <a:p>
            <a:pPr>
              <a:lnSpc>
                <a:spcPct val="90000"/>
              </a:lnSpc>
              <a:spcBef>
                <a:spcPts val="1001"/>
              </a:spcBef>
            </a:pPr>
            <a:endParaRPr lang="en-US" sz="2000" b="0" strike="noStrike" spc="-1" dirty="0">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a:noFill/>
          </a:ln>
        </p:spPr>
        <p:txBody>
          <a:bodyPr anchor="ctr">
            <a:normAutofit/>
          </a:bodyPr>
          <a:lstStyle/>
          <a:p>
            <a:pPr>
              <a:lnSpc>
                <a:spcPct val="90000"/>
              </a:lnSpc>
            </a:pPr>
            <a:r>
              <a:rPr lang="en-US" sz="3600" b="1" strike="noStrike" spc="-1">
                <a:solidFill>
                  <a:srgbClr val="000000"/>
                </a:solidFill>
                <a:latin typeface="Calibri Light"/>
              </a:rPr>
              <a:t>Table Relationship</a:t>
            </a:r>
            <a:endParaRPr lang="en-US" sz="3600" b="0" strike="noStrike" spc="-1">
              <a:solidFill>
                <a:srgbClr val="000000"/>
              </a:solidFill>
              <a:latin typeface="Calibri"/>
            </a:endParaRPr>
          </a:p>
        </p:txBody>
      </p:sp>
      <p:pic>
        <p:nvPicPr>
          <p:cNvPr id="135" name="Picture 3"/>
          <p:cNvPicPr/>
          <p:nvPr/>
        </p:nvPicPr>
        <p:blipFill>
          <a:blip r:embed="rId2"/>
          <a:srcRect l="3423" t="21736" r="37224" b="12028"/>
          <a:stretch/>
        </p:blipFill>
        <p:spPr>
          <a:xfrm>
            <a:off x="735480" y="1830960"/>
            <a:ext cx="7235280" cy="4541760"/>
          </a:xfrm>
          <a:prstGeom prst="rect">
            <a:avLst/>
          </a:prstGeom>
          <a:ln>
            <a:noFill/>
          </a:ln>
        </p:spPr>
      </p:pic>
      <p:sp>
        <p:nvSpPr>
          <p:cNvPr id="136" name="CustomShape 2"/>
          <p:cNvSpPr/>
          <p:nvPr/>
        </p:nvSpPr>
        <p:spPr>
          <a:xfrm>
            <a:off x="8865720" y="2057400"/>
            <a:ext cx="2590560" cy="185652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 Cab data and City Data tables are linked by similar fields city with one to many. </a:t>
            </a:r>
            <a:endParaRPr lang="en-IN" sz="1400" b="0" strike="noStrike" spc="-1">
              <a:latin typeface="Arial"/>
            </a:endParaRPr>
          </a:p>
          <a:p>
            <a:pPr>
              <a:lnSpc>
                <a:spcPct val="100000"/>
              </a:lnSpc>
            </a:pPr>
            <a:r>
              <a:rPr lang="en-US" sz="1400" b="1" strike="noStrike" spc="-1">
                <a:solidFill>
                  <a:srgbClr val="000000"/>
                </a:solidFill>
                <a:latin typeface="Calibri"/>
              </a:rPr>
              <a:t>Similarly Cab Data and Transaction ID are linked by Transaction ID with one to many relationship </a:t>
            </a:r>
            <a:endParaRPr lang="en-IN" sz="1400" b="0" strike="noStrike" spc="-1">
              <a:latin typeface="Arial"/>
            </a:endParaRPr>
          </a:p>
          <a:p>
            <a:pPr>
              <a:lnSpc>
                <a:spcPct val="100000"/>
              </a:lnSpc>
            </a:pPr>
            <a:endParaRPr lang="en-IN" sz="1400" b="0" strike="noStrike" spc="-1">
              <a:latin typeface="Arial"/>
            </a:endParaRPr>
          </a:p>
        </p:txBody>
      </p:sp>
      <p:sp>
        <p:nvSpPr>
          <p:cNvPr id="137" name="CustomShape 3"/>
          <p:cNvSpPr/>
          <p:nvPr/>
        </p:nvSpPr>
        <p:spPr>
          <a:xfrm flipH="1">
            <a:off x="3220200" y="2932200"/>
            <a:ext cx="5505840" cy="691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138" name="CustomShape 4"/>
          <p:cNvSpPr/>
          <p:nvPr/>
        </p:nvSpPr>
        <p:spPr>
          <a:xfrm flipH="1">
            <a:off x="8775360" y="4721040"/>
            <a:ext cx="1838520" cy="942840"/>
          </a:xfrm>
          <a:prstGeom prst="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Calibri"/>
              </a:rPr>
              <a:t>Table Transaction ID is linked to Customer ID with many to many relationship </a:t>
            </a:r>
            <a:endParaRPr lang="en-IN" sz="1400" b="0" strike="noStrike" spc="-1">
              <a:latin typeface="Arial"/>
            </a:endParaRPr>
          </a:p>
        </p:txBody>
      </p:sp>
      <p:sp>
        <p:nvSpPr>
          <p:cNvPr id="139" name="CustomShape 5"/>
          <p:cNvSpPr/>
          <p:nvPr/>
        </p:nvSpPr>
        <p:spPr>
          <a:xfrm flipH="1" flipV="1">
            <a:off x="5425920" y="4721040"/>
            <a:ext cx="3150360" cy="2779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Cab Data</a:t>
            </a:r>
            <a:endParaRPr lang="en-US" sz="4400" b="0" strike="noStrike" spc="-1">
              <a:solidFill>
                <a:srgbClr val="000000"/>
              </a:solidFill>
              <a:latin typeface="Calibri"/>
            </a:endParaRPr>
          </a:p>
        </p:txBody>
      </p:sp>
      <p:pic>
        <p:nvPicPr>
          <p:cNvPr id="141" name="Picture 3"/>
          <p:cNvPicPr/>
          <p:nvPr/>
        </p:nvPicPr>
        <p:blipFill>
          <a:blip r:embed="rId2"/>
          <a:srcRect l="16791" t="53470" r="35675" b="24490"/>
          <a:stretch/>
        </p:blipFill>
        <p:spPr>
          <a:xfrm>
            <a:off x="1364760" y="1690560"/>
            <a:ext cx="8683200" cy="2263680"/>
          </a:xfrm>
          <a:prstGeom prst="rect">
            <a:avLst/>
          </a:prstGeom>
          <a:ln>
            <a:noFill/>
          </a:ln>
        </p:spPr>
      </p:pic>
      <p:pic>
        <p:nvPicPr>
          <p:cNvPr id="142" name="Picture 5"/>
          <p:cNvPicPr/>
          <p:nvPr/>
        </p:nvPicPr>
        <p:blipFill>
          <a:blip r:embed="rId3"/>
          <a:srcRect l="17526" t="49995" r="25268" b="27969"/>
          <a:stretch/>
        </p:blipFill>
        <p:spPr>
          <a:xfrm>
            <a:off x="1364760" y="4572000"/>
            <a:ext cx="9570960" cy="2072880"/>
          </a:xfrm>
          <a:prstGeom prst="rect">
            <a:avLst/>
          </a:prstGeom>
          <a:ln>
            <a:noFill/>
          </a:ln>
        </p:spPr>
      </p:pic>
      <p:sp>
        <p:nvSpPr>
          <p:cNvPr id="143" name="CustomShape 2"/>
          <p:cNvSpPr/>
          <p:nvPr/>
        </p:nvSpPr>
        <p:spPr>
          <a:xfrm flipH="1">
            <a:off x="2802960" y="1332000"/>
            <a:ext cx="99360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rPr>
              <a:t>Before </a:t>
            </a:r>
            <a:endParaRPr lang="en-IN" sz="1800" b="0" strike="noStrike" spc="-1">
              <a:latin typeface="Arial"/>
            </a:endParaRPr>
          </a:p>
        </p:txBody>
      </p:sp>
      <p:sp>
        <p:nvSpPr>
          <p:cNvPr id="144" name="CustomShape 3"/>
          <p:cNvSpPr/>
          <p:nvPr/>
        </p:nvSpPr>
        <p:spPr>
          <a:xfrm>
            <a:off x="2210400" y="4114800"/>
            <a:ext cx="4465080" cy="36468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rPr>
              <a:t>After transforming it by year ,month and day </a:t>
            </a: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City Data</a:t>
            </a:r>
            <a:endParaRPr lang="en-US" sz="4400" b="0" strike="noStrike" spc="-1">
              <a:solidFill>
                <a:srgbClr val="000000"/>
              </a:solidFill>
              <a:latin typeface="Calibri"/>
            </a:endParaRPr>
          </a:p>
        </p:txBody>
      </p:sp>
      <p:pic>
        <p:nvPicPr>
          <p:cNvPr id="146" name="Picture 4"/>
          <p:cNvPicPr/>
          <p:nvPr/>
        </p:nvPicPr>
        <p:blipFill>
          <a:blip r:embed="rId2"/>
          <a:srcRect l="16872" t="55209" r="61433" b="23332"/>
          <a:stretch/>
        </p:blipFill>
        <p:spPr>
          <a:xfrm>
            <a:off x="838080" y="1928160"/>
            <a:ext cx="9329040" cy="51904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1" strike="noStrike" spc="-1">
                <a:solidFill>
                  <a:srgbClr val="000000"/>
                </a:solidFill>
                <a:latin typeface="Calibri Light"/>
              </a:rPr>
              <a:t>Transaction Data</a:t>
            </a:r>
            <a:endParaRPr lang="en-US" sz="4400" b="0" strike="noStrike" spc="-1">
              <a:solidFill>
                <a:srgbClr val="000000"/>
              </a:solidFill>
              <a:latin typeface="Calibri"/>
            </a:endParaRPr>
          </a:p>
        </p:txBody>
      </p:sp>
      <p:pic>
        <p:nvPicPr>
          <p:cNvPr id="148" name="Picture 3"/>
          <p:cNvPicPr/>
          <p:nvPr/>
        </p:nvPicPr>
        <p:blipFill>
          <a:blip r:embed="rId2"/>
          <a:srcRect l="16628" t="35066" r="57033" b="43328"/>
          <a:stretch/>
        </p:blipFill>
        <p:spPr>
          <a:xfrm>
            <a:off x="2130120" y="1901160"/>
            <a:ext cx="8245800" cy="38037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Glacier Internship</Template>
  <TotalTime>862</TotalTime>
  <Words>1091</Words>
  <Application>Microsoft Office PowerPoint</Application>
  <PresentationFormat>Widescreen</PresentationFormat>
  <Paragraphs>92</Paragraphs>
  <Slides>30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Calibri Light</vt:lpstr>
      <vt:lpstr>Lato Extended</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LENOVO</dc:creator>
  <dc:description/>
  <cp:lastModifiedBy>ITOHOWO EFFIONG CHARLES</cp:lastModifiedBy>
  <cp:revision>70</cp:revision>
  <dcterms:created xsi:type="dcterms:W3CDTF">2021-02-21T18:57:37Z</dcterms:created>
  <dcterms:modified xsi:type="dcterms:W3CDTF">2022-08-18T20:51:53Z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ies>
</file>